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CE8"/>
    <a:srgbClr val="F8D7CD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51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8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30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9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45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28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16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05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12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26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A602A-A26A-4C83-9BCF-46BB5BF23CCD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C0A7A-0C3A-4E21-81A7-60FB6607D1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58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99" y="0"/>
            <a:ext cx="9629384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860381" y="139793"/>
            <a:ext cx="3445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E3022E"/>
                </a:solidFill>
                <a:latin typeface="Quicksand Medium" pitchFamily="2" charset="0"/>
              </a:rPr>
              <a:t>Hôtel d’entreprises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8305621" y="249862"/>
            <a:ext cx="0" cy="583848"/>
          </a:xfrm>
          <a:prstGeom prst="line">
            <a:avLst/>
          </a:prstGeom>
          <a:ln w="38100">
            <a:solidFill>
              <a:srgbClr val="ED7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8425544" y="381380"/>
            <a:ext cx="0" cy="583848"/>
          </a:xfrm>
          <a:prstGeom prst="line">
            <a:avLst/>
          </a:prstGeom>
          <a:ln w="38100">
            <a:solidFill>
              <a:srgbClr val="E5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93" y="198701"/>
            <a:ext cx="1353918" cy="305922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7316427" y="862075"/>
            <a:ext cx="11962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latin typeface="Quicksand Medium" pitchFamily="2" charset="0"/>
              </a:rPr>
              <a:t>Au 1</a:t>
            </a:r>
            <a:r>
              <a:rPr lang="fr-FR" sz="900" baseline="30000" dirty="0">
                <a:latin typeface="Quicksand Medium" pitchFamily="2" charset="0"/>
              </a:rPr>
              <a:t>er</a:t>
            </a:r>
            <a:r>
              <a:rPr lang="fr-FR" sz="900" dirty="0">
                <a:latin typeface="Quicksand Medium" pitchFamily="2" charset="0"/>
              </a:rPr>
              <a:t> janvier 2022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136860" y="1348388"/>
            <a:ext cx="3946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E3022E"/>
                </a:solidFill>
                <a:latin typeface="Quicksand" pitchFamily="2" charset="0"/>
              </a:rPr>
              <a:t>Loyers et charges complémentaires </a:t>
            </a: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1895017" y="1239631"/>
            <a:ext cx="1998" cy="326450"/>
          </a:xfrm>
          <a:prstGeom prst="line">
            <a:avLst/>
          </a:prstGeom>
          <a:ln w="38100">
            <a:solidFill>
              <a:srgbClr val="ED7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016937" y="1415484"/>
            <a:ext cx="0" cy="194932"/>
          </a:xfrm>
          <a:prstGeom prst="line">
            <a:avLst/>
          </a:prstGeom>
          <a:ln w="38100">
            <a:solidFill>
              <a:srgbClr val="E5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00937"/>
              </p:ext>
            </p:extLst>
          </p:nvPr>
        </p:nvGraphicFramePr>
        <p:xfrm>
          <a:off x="6845417" y="1348388"/>
          <a:ext cx="4800904" cy="49392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95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555">
                <a:tc>
                  <a:txBody>
                    <a:bodyPr/>
                    <a:lstStyle/>
                    <a:p>
                      <a:pPr algn="l"/>
                      <a:r>
                        <a:rPr lang="fr-FR" sz="1000" baseline="0" dirty="0">
                          <a:latin typeface="Quicksand" pitchFamily="2" charset="0"/>
                        </a:rPr>
                        <a:t>Liste des services complémentaires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aseline="0" dirty="0">
                          <a:latin typeface="Quicksand" pitchFamily="2" charset="0"/>
                        </a:rPr>
                        <a:t>Tarifs HT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584">
                <a:tc>
                  <a:txBody>
                    <a:bodyPr/>
                    <a:lstStyle/>
                    <a:p>
                      <a:pPr algn="l"/>
                      <a:r>
                        <a:rPr lang="fr-FR" sz="1000" baseline="0" dirty="0">
                          <a:latin typeface="Quicksand Medium" pitchFamily="2" charset="0"/>
                        </a:rPr>
                        <a:t>Electricité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40"/>
                        </a:lnSpc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0,09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€/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 err="1">
                          <a:latin typeface="Quicksand Medium" pitchFamily="2" charset="0"/>
                          <a:cs typeface="Calibri"/>
                        </a:rPr>
                        <a:t>KwH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900" baseline="0" dirty="0">
                          <a:latin typeface="Quicksand Medium" pitchFamily="2" charset="0"/>
                          <a:cs typeface="Calibri"/>
                        </a:rPr>
                        <a:t>(Réajusté au 1</a:t>
                      </a:r>
                      <a:r>
                        <a:rPr lang="fr-FR" sz="900" baseline="30000" dirty="0">
                          <a:latin typeface="Quicksand Medium" pitchFamily="2" charset="0"/>
                          <a:cs typeface="Calibri"/>
                        </a:rPr>
                        <a:t>er</a:t>
                      </a:r>
                      <a:r>
                        <a:rPr lang="fr-FR" sz="90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900" spc="-5" baseline="0" dirty="0">
                          <a:latin typeface="Quicksand Medium" pitchFamily="2" charset="0"/>
                          <a:cs typeface="Calibri"/>
                        </a:rPr>
                        <a:t>janvier </a:t>
                      </a:r>
                      <a:r>
                        <a:rPr lang="fr-FR" sz="900" baseline="0" dirty="0">
                          <a:latin typeface="Quicksand Medium" pitchFamily="2" charset="0"/>
                          <a:cs typeface="Calibri"/>
                        </a:rPr>
                        <a:t>en </a:t>
                      </a:r>
                      <a:r>
                        <a:rPr lang="fr-FR" sz="900" spc="-22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900" spc="-5" baseline="0" dirty="0">
                          <a:latin typeface="Quicksand Medium" pitchFamily="2" charset="0"/>
                          <a:cs typeface="Calibri"/>
                        </a:rPr>
                        <a:t>fonction </a:t>
                      </a:r>
                      <a:r>
                        <a:rPr lang="fr-FR" sz="900" baseline="0" dirty="0">
                          <a:latin typeface="Quicksand Medium" pitchFamily="2" charset="0"/>
                          <a:cs typeface="Calibri"/>
                        </a:rPr>
                        <a:t>du</a:t>
                      </a:r>
                      <a:r>
                        <a:rPr lang="fr-FR" sz="900" spc="-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900" baseline="0" dirty="0">
                          <a:latin typeface="Quicksand Medium" pitchFamily="2" charset="0"/>
                          <a:cs typeface="Calibri"/>
                        </a:rPr>
                        <a:t>tarif)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Courrier affranchissement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aseline="0" dirty="0">
                          <a:latin typeface="Quicksand Medium" pitchFamily="2" charset="0"/>
                        </a:rPr>
                        <a:t>Tarifs de La Poste en vigueur </a:t>
                      </a:r>
                      <a:r>
                        <a:rPr lang="fr-FR" sz="900" baseline="0" dirty="0">
                          <a:latin typeface="Quicksand Medium" pitchFamily="2" charset="0"/>
                        </a:rPr>
                        <a:t>(réajusté au 1</a:t>
                      </a:r>
                      <a:r>
                        <a:rPr lang="fr-FR" sz="900" baseline="30000" dirty="0">
                          <a:latin typeface="Quicksand Medium" pitchFamily="2" charset="0"/>
                        </a:rPr>
                        <a:t>er</a:t>
                      </a:r>
                      <a:r>
                        <a:rPr lang="fr-FR" sz="900" baseline="0" dirty="0">
                          <a:latin typeface="Quicksand Medium" pitchFamily="2" charset="0"/>
                        </a:rPr>
                        <a:t> janvier)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Photocopies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/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impression Noir &amp; Blanc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0,06</a:t>
                      </a:r>
                      <a:r>
                        <a:rPr lang="fr-FR" sz="1000" spc="-2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€</a:t>
                      </a:r>
                    </a:p>
                    <a:p>
                      <a:pPr algn="l"/>
                      <a:endParaRPr lang="fr-FR" sz="1000" baseline="0" dirty="0">
                        <a:latin typeface="Quicksand Medium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355">
                <a:tc>
                  <a:txBody>
                    <a:bodyPr/>
                    <a:lstStyle/>
                    <a:p>
                      <a:pPr marL="9525" marR="12065" algn="l">
                        <a:lnSpc>
                          <a:spcPts val="1175"/>
                        </a:lnSpc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Photocopies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/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impression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  <a:p>
                      <a:pPr marL="1905" marR="12065" algn="l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Couleur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0,09</a:t>
                      </a:r>
                      <a:r>
                        <a:rPr lang="fr-FR" sz="1000" spc="-2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€</a:t>
                      </a:r>
                    </a:p>
                    <a:p>
                      <a:pPr algn="l"/>
                      <a:endParaRPr lang="fr-FR" sz="1000" baseline="0" dirty="0">
                        <a:latin typeface="Quicksand Medium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Réception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de</a:t>
                      </a:r>
                      <a:r>
                        <a:rPr lang="fr-FR" sz="1000" spc="-1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colis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Gratuit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Secrétariat</a:t>
                      </a:r>
                      <a:r>
                        <a:rPr lang="fr-FR" sz="1000" spc="-2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Hôtel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20</a:t>
                      </a:r>
                      <a:r>
                        <a:rPr lang="fr-FR" sz="1000" spc="-1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€/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heure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355">
                <a:tc>
                  <a:txBody>
                    <a:bodyPr/>
                    <a:lstStyle/>
                    <a:p>
                      <a:pPr marL="4445" marR="12065" algn="l">
                        <a:lnSpc>
                          <a:spcPts val="1175"/>
                        </a:lnSpc>
                      </a:pP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Café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refacturation</a:t>
                      </a:r>
                    </a:p>
                    <a:p>
                      <a:pPr marL="2540" marR="12065" algn="l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entreprises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hébergées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0,57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€/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dosette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3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Plastifieuse</a:t>
                      </a:r>
                      <a:r>
                        <a:rPr lang="fr-FR" sz="1000" spc="-2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 algn="l">
                        <a:lnSpc>
                          <a:spcPts val="1175"/>
                        </a:lnSpc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0,70 €/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 feuille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et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 utilisation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  <a:p>
                      <a:pPr marL="2540" algn="l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matériel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3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Plastifieuse</a:t>
                      </a:r>
                      <a:r>
                        <a:rPr lang="fr-FR" sz="1000" spc="-2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 algn="l">
                        <a:lnSpc>
                          <a:spcPts val="1175"/>
                        </a:lnSpc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0,50 €/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 feuille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et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 utilisation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  <a:p>
                      <a:pPr marL="2540" algn="l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matériel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355">
                <a:tc>
                  <a:txBody>
                    <a:bodyPr/>
                    <a:lstStyle/>
                    <a:p>
                      <a:pPr algn="l"/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Reliures</a:t>
                      </a:r>
                      <a:endParaRPr lang="fr-FR" sz="1000" baseline="0" dirty="0">
                        <a:latin typeface="Quicksand Medium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ts val="1175"/>
                        </a:lnSpc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1,77</a:t>
                      </a:r>
                      <a:r>
                        <a:rPr lang="fr-FR" sz="1000" spc="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€/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fournitures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et</a:t>
                      </a:r>
                    </a:p>
                    <a:p>
                      <a:pPr marL="6350" algn="l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utilisation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matériel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Tarif</a:t>
                      </a:r>
                      <a:r>
                        <a:rPr lang="fr-FR" sz="1000" spc="-1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Badge/Clé</a:t>
                      </a:r>
                      <a:r>
                        <a:rPr lang="fr-FR" sz="1000" spc="-1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perdus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35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€/badge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52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Alarme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déclenchement </a:t>
                      </a:r>
                      <a:r>
                        <a:rPr lang="fr-FR" sz="1000" spc="-225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non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respect</a:t>
                      </a:r>
                      <a:r>
                        <a:rPr lang="fr-FR" sz="1000" spc="-2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procédure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120 €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/déclenchement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Caution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2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mois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baseline="0" dirty="0">
                          <a:latin typeface="Quicksand Medium" pitchFamily="2" charset="0"/>
                          <a:cs typeface="Calibri"/>
                        </a:rPr>
                        <a:t>de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loyer</a:t>
                      </a:r>
                      <a:r>
                        <a:rPr lang="fr-FR" sz="1000" spc="-10" baseline="0" dirty="0">
                          <a:latin typeface="Quicksand Medium" pitchFamily="2" charset="0"/>
                          <a:cs typeface="Calibri"/>
                        </a:rPr>
                        <a:t> </a:t>
                      </a:r>
                      <a:r>
                        <a:rPr lang="fr-FR" sz="1000" spc="-5" baseline="0" dirty="0">
                          <a:latin typeface="Quicksand Medium" pitchFamily="2" charset="0"/>
                          <a:cs typeface="Calibri"/>
                        </a:rPr>
                        <a:t>hors charges</a:t>
                      </a:r>
                      <a:endParaRPr lang="fr-FR" sz="1000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30553"/>
              </p:ext>
            </p:extLst>
          </p:nvPr>
        </p:nvGraphicFramePr>
        <p:xfrm>
          <a:off x="1392713" y="2534473"/>
          <a:ext cx="4204281" cy="9568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01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948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Loyers et charges/</a:t>
                      </a:r>
                      <a:r>
                        <a:rPr lang="fr-FR" sz="1000" baseline="0" dirty="0">
                          <a:latin typeface="Quicksand" pitchFamily="2" charset="0"/>
                        </a:rPr>
                        <a:t>mois</a:t>
                      </a:r>
                      <a:endParaRPr lang="fr-FR" sz="10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Bureaux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Ateliers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948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Loyers HT m²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6,5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3,5</a:t>
                      </a:r>
                    </a:p>
                  </a:txBody>
                  <a:tcPr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948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Charges HT m²</a:t>
                      </a:r>
                    </a:p>
                  </a:txBody>
                  <a:tcP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3,06</a:t>
                      </a:r>
                    </a:p>
                  </a:txBody>
                  <a:tcP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Quicksand" pitchFamily="2" charset="0"/>
                        </a:rPr>
                        <a:t>1,65</a:t>
                      </a:r>
                    </a:p>
                  </a:txBody>
                  <a:tcPr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3006132" y="537148"/>
            <a:ext cx="5245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E3022E"/>
                </a:solidFill>
                <a:latin typeface="Quicksand Medium" pitchFamily="2" charset="0"/>
              </a:rPr>
              <a:t>Grille des services et tarifs associés</a:t>
            </a:r>
          </a:p>
        </p:txBody>
      </p:sp>
    </p:spTree>
    <p:extLst>
      <p:ext uri="{BB962C8B-B14F-4D97-AF65-F5344CB8AC3E}">
        <p14:creationId xmlns:p14="http://schemas.microsoft.com/office/powerpoint/2010/main" val="427732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743" y="0"/>
            <a:ext cx="9629384" cy="6858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62616" y="-1"/>
            <a:ext cx="9629384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992993" y="500036"/>
            <a:ext cx="40921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D9012C"/>
                </a:solidFill>
                <a:latin typeface="Quicksand" pitchFamily="2" charset="0"/>
              </a:rPr>
              <a:t>Salles de réunion et services associés  </a:t>
            </a:r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1751150" y="336811"/>
            <a:ext cx="1998" cy="326450"/>
          </a:xfrm>
          <a:prstGeom prst="line">
            <a:avLst/>
          </a:prstGeom>
          <a:ln w="38100">
            <a:solidFill>
              <a:srgbClr val="ED7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873070" y="500036"/>
            <a:ext cx="0" cy="194932"/>
          </a:xfrm>
          <a:prstGeom prst="line">
            <a:avLst/>
          </a:prstGeom>
          <a:ln w="38100">
            <a:solidFill>
              <a:srgbClr val="E5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1974854" y="2112627"/>
            <a:ext cx="1828800" cy="1735667"/>
          </a:xfrm>
          <a:prstGeom prst="ellipse">
            <a:avLst/>
          </a:prstGeom>
          <a:solidFill>
            <a:srgbClr val="ED7D31">
              <a:alpha val="87843"/>
            </a:srgbClr>
          </a:solidFill>
          <a:ln w="28575">
            <a:prstDash val="dash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027105" y="2499604"/>
            <a:ext cx="1724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bg1"/>
                </a:solidFill>
                <a:latin typeface="Quicksand SemiBold" pitchFamily="2" charset="0"/>
              </a:rPr>
              <a:t>+ 1 réservation gratuite par mois pour chaque locataire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Quicksand SemiBold" pitchFamily="2" charset="0"/>
              </a:rPr>
              <a:t>(non-cumulable)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509359"/>
              </p:ext>
            </p:extLst>
          </p:nvPr>
        </p:nvGraphicFramePr>
        <p:xfrm>
          <a:off x="5144833" y="1221015"/>
          <a:ext cx="5501396" cy="23802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8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931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fr-FR" sz="1000" b="1" strike="noStrike" spc="10" baseline="0" dirty="0">
                          <a:latin typeface="Quicksand Medium" pitchFamily="2" charset="0"/>
                          <a:cs typeface="Calibri"/>
                        </a:rPr>
                        <a:t>Salles</a:t>
                      </a:r>
                      <a:endParaRPr lang="fr-FR" sz="1000" strike="noStrike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trike="noStrike" spc="10" baseline="0" dirty="0">
                          <a:latin typeface="Quicksand Medium" pitchFamily="2" charset="0"/>
                          <a:cs typeface="Calibri"/>
                        </a:rPr>
                        <a:t>Tarifs HT</a:t>
                      </a:r>
                      <a:endParaRPr lang="fr-FR" sz="1000" strike="noStrike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spc="5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Centre d’affaire 48m² - 1/2 journée</a:t>
                      </a:r>
                      <a:endParaRPr lang="fr-FR" sz="1000" strike="noStrike" baseline="0" dirty="0">
                        <a:solidFill>
                          <a:schemeClr val="tx1"/>
                        </a:solidFill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solidFill>
                            <a:schemeClr val="tx1"/>
                          </a:solidFill>
                          <a:latin typeface="Quicksand Medium" pitchFamily="2" charset="0"/>
                        </a:rPr>
                        <a:t>42 €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spc="5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Centre d’affaire 48m² - 1 journée </a:t>
                      </a:r>
                      <a:endParaRPr lang="fr-FR" sz="1000" strike="noStrike" baseline="0" dirty="0">
                        <a:solidFill>
                          <a:schemeClr val="tx1"/>
                        </a:solidFill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63 €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spc="5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Agora 10m² - 1/2 journée</a:t>
                      </a:r>
                      <a:endParaRPr lang="fr-FR" sz="1000" strike="noStrike" baseline="0" dirty="0">
                        <a:solidFill>
                          <a:schemeClr val="tx1"/>
                        </a:solidFill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18 €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spc="5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Agora 10 m² - 1 journée</a:t>
                      </a:r>
                      <a:endParaRPr lang="fr-FR" sz="1000" strike="noStrike" baseline="0" dirty="0">
                        <a:solidFill>
                          <a:schemeClr val="tx1"/>
                        </a:solidFill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27 €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Agora 30m² - 1/2 journée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32 €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Agora 30m² - 1 journée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48 €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Agora 60 m² - 1/2  journée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60 €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Agora 60 m² - 1 journée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90 €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11926"/>
              </p:ext>
            </p:extLst>
          </p:nvPr>
        </p:nvGraphicFramePr>
        <p:xfrm>
          <a:off x="5144833" y="4039230"/>
          <a:ext cx="5501396" cy="1571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8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931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fr-FR" sz="1000" b="1" strike="noStrike" spc="10" baseline="0" dirty="0">
                          <a:latin typeface="Quicksand Medium" pitchFamily="2" charset="0"/>
                          <a:cs typeface="Calibri"/>
                        </a:rPr>
                        <a:t>Services </a:t>
                      </a:r>
                      <a:endParaRPr lang="fr-FR" sz="1000" strike="noStrike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strike="noStrike" spc="10" baseline="0" dirty="0">
                          <a:latin typeface="Quicksand Medium" pitchFamily="2" charset="0"/>
                          <a:cs typeface="Calibri"/>
                        </a:rPr>
                        <a:t>Tarifs HT</a:t>
                      </a:r>
                      <a:endParaRPr lang="fr-FR" sz="1000" strike="noStrike" baseline="0" dirty="0">
                        <a:latin typeface="Quicksand Medium" pitchFamily="2" charset="0"/>
                        <a:cs typeface="Calibri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Café d’accueil / </a:t>
                      </a:r>
                      <a:r>
                        <a:rPr lang="fr-FR" sz="1000" strike="noStrike" baseline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petit déjeuner </a:t>
                      </a: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– </a:t>
                      </a:r>
                      <a:r>
                        <a:rPr lang="fr-FR" sz="1000" i="1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formule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6,16 €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Café d’accueil – </a:t>
                      </a:r>
                      <a:r>
                        <a:rPr lang="fr-FR" sz="1000" i="1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formule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3,60 €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Café salle de réunion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0,95 €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Forfait remise en état </a:t>
                      </a:r>
                      <a:r>
                        <a:rPr lang="fr-FR" sz="1000" b="0" i="1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grande salle </a:t>
                      </a:r>
                      <a:r>
                        <a:rPr lang="fr-FR" sz="1000" b="0" i="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(48m²/60m²)</a:t>
                      </a:r>
                      <a:endParaRPr lang="fr-FR" sz="1000" i="0" strike="noStrike" baseline="0" dirty="0">
                        <a:solidFill>
                          <a:schemeClr val="tx1"/>
                        </a:solidFill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26 €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Forfait remise en état </a:t>
                      </a:r>
                      <a:r>
                        <a:rPr lang="fr-FR" sz="1000" i="1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petite salle </a:t>
                      </a:r>
                      <a:r>
                        <a:rPr lang="fr-FR" sz="1000" b="0" i="0" strike="noStrike" baseline="0" dirty="0">
                          <a:solidFill>
                            <a:schemeClr val="tx1"/>
                          </a:solidFill>
                          <a:latin typeface="Quicksand Medium" pitchFamily="2" charset="0"/>
                          <a:cs typeface="Calibri"/>
                        </a:rPr>
                        <a:t>(10m²/30m²)</a:t>
                      </a:r>
                      <a:endParaRPr lang="fr-FR" sz="1000" strike="noStrike" baseline="0" dirty="0">
                        <a:solidFill>
                          <a:schemeClr val="tx1"/>
                        </a:solidFill>
                        <a:latin typeface="Quicksand Medium" pitchFamily="2" charset="0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aseline="0" dirty="0">
                          <a:latin typeface="Quicksand Medium" pitchFamily="2" charset="0"/>
                        </a:rPr>
                        <a:t>13 €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961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281</Words>
  <Application>Microsoft Office PowerPoint</Application>
  <PresentationFormat>Grand écran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Quicksand</vt:lpstr>
      <vt:lpstr>Quicksand Medium</vt:lpstr>
      <vt:lpstr>Quicksand SemiBold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Mission ZA</dc:creator>
  <cp:lastModifiedBy>L'AGORA Pepiniere</cp:lastModifiedBy>
  <cp:revision>17</cp:revision>
  <cp:lastPrinted>2022-07-08T12:33:11Z</cp:lastPrinted>
  <dcterms:created xsi:type="dcterms:W3CDTF">2022-07-08T09:56:23Z</dcterms:created>
  <dcterms:modified xsi:type="dcterms:W3CDTF">2022-08-18T09:58:18Z</dcterms:modified>
</cp:coreProperties>
</file>